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457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914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1371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18288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22860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2743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3200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3657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71091"/>
              <a:satOff val="15926"/>
              <a:lumOff val="22314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45B43B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45B43B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FBD17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19200" y="11986162"/>
            <a:ext cx="21945599" cy="60579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29" sz="3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 sz="128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19200" y="7567579"/>
            <a:ext cx="21945600" cy="225059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idx="1" hasCustomPrompt="1"/>
          </p:nvPr>
        </p:nvSpPr>
        <p:spPr>
          <a:xfrm>
            <a:off x="1219200" y="3251200"/>
            <a:ext cx="21945600" cy="66040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/>
          <p:nvPr>
            <p:ph type="body" sz="quarter" idx="21" hasCustomPrompt="1"/>
          </p:nvPr>
        </p:nvSpPr>
        <p:spPr>
          <a:xfrm>
            <a:off x="1219200" y="8462239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07" name="Body Level One…"/>
          <p:cNvSpPr txBox="1"/>
          <p:nvPr>
            <p:ph type="body" sz="half" idx="1" hasCustomPrompt="1"/>
          </p:nvPr>
        </p:nvSpPr>
        <p:spPr>
          <a:xfrm>
            <a:off x="1219200" y="4214484"/>
            <a:ext cx="21945600" cy="4269708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1219200" y="11100053"/>
            <a:ext cx="21945602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219200" y="4178300"/>
            <a:ext cx="21945600" cy="4416425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ea against sky at sunset 2"/>
          <p:cNvSpPr/>
          <p:nvPr>
            <p:ph type="pic" sz="quarter" idx="21"/>
          </p:nvPr>
        </p:nvSpPr>
        <p:spPr>
          <a:xfrm>
            <a:off x="15744825" y="5581752"/>
            <a:ext cx="7365408" cy="8280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Sea against sky at sunset 1"/>
          <p:cNvSpPr/>
          <p:nvPr>
            <p:ph type="pic" sz="quarter" idx="22"/>
          </p:nvPr>
        </p:nvSpPr>
        <p:spPr>
          <a:xfrm>
            <a:off x="15363825" y="1270000"/>
            <a:ext cx="8115300" cy="54090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each and sea at sunset"/>
          <p:cNvSpPr/>
          <p:nvPr>
            <p:ph type="pic" idx="23"/>
          </p:nvPr>
        </p:nvSpPr>
        <p:spPr>
          <a:xfrm>
            <a:off x="-635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each and sea at sunset"/>
          <p:cNvSpPr/>
          <p:nvPr>
            <p:ph type="pic" idx="21"/>
          </p:nvPr>
        </p:nvSpPr>
        <p:spPr>
          <a:xfrm>
            <a:off x="1270000" y="-423334"/>
            <a:ext cx="21844000" cy="14562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each and sea at sunset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 sz="128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19200" y="7569200"/>
            <a:ext cx="21945600" cy="22521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Author and Date"/>
          <p:cNvSpPr txBox="1"/>
          <p:nvPr>
            <p:ph type="body" sz="quarter" idx="22" hasCustomPrompt="1"/>
          </p:nvPr>
        </p:nvSpPr>
        <p:spPr>
          <a:xfrm>
            <a:off x="1219200" y="11988800"/>
            <a:ext cx="21945602" cy="60579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29" sz="30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15495" y="4585102"/>
            <a:ext cx="9757338" cy="2540001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Sea against sky at sunset"/>
          <p:cNvSpPr/>
          <p:nvPr>
            <p:ph type="pic" idx="21"/>
          </p:nvPr>
        </p:nvSpPr>
        <p:spPr>
          <a:xfrm>
            <a:off x="9283700" y="1270000"/>
            <a:ext cx="167513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19200" y="7016750"/>
            <a:ext cx="9753600" cy="5416550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Slide Subtitle"/>
          <p:cNvSpPr txBox="1"/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1219200" y="4013200"/>
            <a:ext cx="21945600" cy="8487148"/>
          </a:xfrm>
          <a:prstGeom prst="rect">
            <a:avLst/>
          </a:prstGeom>
        </p:spPr>
        <p:txBody>
          <a:bodyPr numCol="2" spcCol="2558384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ea against sky at sunset"/>
          <p:cNvSpPr/>
          <p:nvPr>
            <p:ph type="pic" idx="21"/>
          </p:nvPr>
        </p:nvSpPr>
        <p:spPr>
          <a:xfrm>
            <a:off x="12192644" y="718588"/>
            <a:ext cx="10972801" cy="123296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2" name="Slide Subtitle"/>
          <p:cNvSpPr txBox="1"/>
          <p:nvPr>
            <p:ph type="body" sz="quarter" idx="22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3" name="Body Level One…"/>
          <p:cNvSpPr txBox="1"/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xfrm>
            <a:off x="1200403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19200" y="3242270"/>
            <a:ext cx="21945600" cy="6604001"/>
          </a:xfrm>
          <a:prstGeom prst="rect">
            <a:avLst/>
          </a:prstGeom>
        </p:spPr>
        <p:txBody>
          <a:bodyPr anchor="ctr"/>
          <a:lstStyle>
            <a:lvl1pPr>
              <a:defRPr spc="0" sz="12800"/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Body Level One…"/>
          <p:cNvSpPr txBox="1"/>
          <p:nvPr>
            <p:ph type="body" idx="1" hasCustomPrompt="1"/>
          </p:nvPr>
        </p:nvSpPr>
        <p:spPr>
          <a:xfrm>
            <a:off x="1219200" y="4013200"/>
            <a:ext cx="21945600" cy="838554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4572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9144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13716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18288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Agenda Subtitle"/>
          <p:cNvSpPr txBox="1"/>
          <p:nvPr>
            <p:ph type="body" sz="quarter" idx="21" hasCustomPrompt="1"/>
          </p:nvPr>
        </p:nvSpPr>
        <p:spPr>
          <a:xfrm>
            <a:off x="1219200" y="2387115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97689" y="12700000"/>
            <a:ext cx="388621" cy="42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lnSpc>
                <a:spcPct val="100000"/>
              </a:lnSpc>
              <a:defRPr sz="2000">
                <a:solidFill>
                  <a:srgbClr val="5E5E5E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5461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10922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16383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21844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27305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32766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38227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43688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49149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https://youtu.be/4hzMjOHokcI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412750">
              <a:defRPr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https://youtu.be/4hzMjOHokcI</a:t>
            </a:r>
          </a:p>
        </p:txBody>
      </p:sp>
      <p:sp>
        <p:nvSpPr>
          <p:cNvPr id="152" name="이통 3사 주파수 박탈과 그 배경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이통 3사 주파수 박탈과 그 배경</a:t>
            </a:r>
          </a:p>
        </p:txBody>
      </p:sp>
      <p:sp>
        <p:nvSpPr>
          <p:cNvPr id="153" name="김상원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김상원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마무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마무리</a:t>
            </a:r>
          </a:p>
        </p:txBody>
      </p:sp>
      <p:sp>
        <p:nvSpPr>
          <p:cNvPr id="205" name="오늘 연구를 하며 국내 5G통신 기술의 현 주소와 그 한계점 등 5G통신에 대해 많은 점을 알게되었습니다. 수요가 적은 28GHz 기지국 설치에 회의적인 이통3사와 5G기술의 발전을 희망하는 정부 간 입장 차도 더 깊이 이해하게 되었습니다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오늘 연구를 하며 국내 5G통신 기술의 현 주소와 그 한계점 등 5G통신에 대해 많은 점을 알게되었습니다. 수요가 적은 28GHz 기지국 설치에 회의적인 이통3사와 5G기술의 발전을 희망하는 정부 간 입장 차도 더 깊이 이해하게 되었습니다.</a:t>
            </a:r>
          </a:p>
          <a:p>
            <a:pPr/>
            <a:r>
              <a:t> 하지만 저는 최근 정부의 강경한 주파수 할당 취소 조치를 통해 국내 28GHz 통신에 새로운 바람이 불어 미국처럼 소비자에게도 28GHz 통신을 사용할 수 있는 환경이 만들어 졌으면 좋겠다고 생각합니다.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86741" y="711425"/>
            <a:ext cx="15897907" cy="122931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81393" y="700292"/>
            <a:ext cx="17674032" cy="18760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89795" y="2918075"/>
            <a:ext cx="5295158" cy="45807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190279" y="7914981"/>
            <a:ext cx="7351357" cy="48284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83957" y="5115672"/>
            <a:ext cx="12118127" cy="2601876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정부"/>
          <p:cNvSpPr txBox="1"/>
          <p:nvPr/>
        </p:nvSpPr>
        <p:spPr>
          <a:xfrm>
            <a:off x="778455" y="5895909"/>
            <a:ext cx="3053592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200"/>
            </a:lvl1pPr>
          </a:lstStyle>
          <a:p>
            <a:pPr/>
            <a:r>
              <a:t>정부</a:t>
            </a:r>
          </a:p>
        </p:txBody>
      </p:sp>
      <p:sp>
        <p:nvSpPr>
          <p:cNvPr id="162" name="업계"/>
          <p:cNvSpPr txBox="1"/>
          <p:nvPr/>
        </p:nvSpPr>
        <p:spPr>
          <a:xfrm>
            <a:off x="1436093" y="9615958"/>
            <a:ext cx="173831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/>
            </a:lvl1pPr>
          </a:lstStyle>
          <a:p>
            <a:pPr/>
            <a:r>
              <a:t>업계</a:t>
            </a:r>
          </a:p>
        </p:txBody>
      </p:sp>
      <p:pic>
        <p:nvPicPr>
          <p:cNvPr id="16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508140" y="9226632"/>
            <a:ext cx="12409124" cy="2205106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출처 : 한국경제"/>
          <p:cNvSpPr txBox="1"/>
          <p:nvPr/>
        </p:nvSpPr>
        <p:spPr>
          <a:xfrm>
            <a:off x="21480788" y="12641231"/>
            <a:ext cx="2163821" cy="56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출처 : 한국경제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39424" y="522552"/>
            <a:ext cx="17062172" cy="28305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2931" y="3546926"/>
            <a:ext cx="11747501" cy="1993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0081" y="6242050"/>
            <a:ext cx="11633201" cy="1231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7531" y="8175173"/>
            <a:ext cx="11798301" cy="12065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70" name="Table 1"/>
          <p:cNvGraphicFramePr/>
          <p:nvPr/>
        </p:nvGraphicFramePr>
        <p:xfrm>
          <a:off x="13627613" y="5039325"/>
          <a:ext cx="9722604" cy="749089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427475"/>
                <a:gridCol w="2427475"/>
                <a:gridCol w="2427475"/>
                <a:gridCol w="2427475"/>
              </a:tblGrid>
              <a:tr h="1869548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이통사/대역폭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3.5GHz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28GHz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869548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SKT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93.3점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30.5점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10% 이용기간 
단축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869548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LGU+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93.3점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28.9점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>
                          <a:solidFill>
                            <a:srgbClr val="FF260A"/>
                          </a:solidFill>
                        </a:rPr>
                        <a:t>할당 취소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869548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KT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91.6점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27.3점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>
                          <a:solidFill>
                            <a:srgbClr val="FF0300"/>
                          </a:solidFill>
                        </a:rPr>
                        <a:t>할당 취소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pic>
        <p:nvPicPr>
          <p:cNvPr id="171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40081" y="9748629"/>
            <a:ext cx="11633201" cy="3605540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이통3사  중간점검 이행 결과 점수 및 정부 조치 표"/>
          <p:cNvSpPr txBox="1"/>
          <p:nvPr/>
        </p:nvSpPr>
        <p:spPr>
          <a:xfrm>
            <a:off x="16639647" y="4263249"/>
            <a:ext cx="6703608" cy="56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이통3사  중간점검 이행 결과 점수 및 정부 조치 표</a:t>
            </a:r>
          </a:p>
        </p:txBody>
      </p:sp>
      <p:sp>
        <p:nvSpPr>
          <p:cNvPr id="173" name="출처 : 대한민국 정책 브리핑"/>
          <p:cNvSpPr txBox="1"/>
          <p:nvPr/>
        </p:nvSpPr>
        <p:spPr>
          <a:xfrm>
            <a:off x="19597369" y="12732341"/>
            <a:ext cx="3830809" cy="561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출처 : 대한민국 정책 브리핑</a:t>
            </a: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22353" y="639949"/>
            <a:ext cx="3494833" cy="22057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3.5Ghz VS 28Ghz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3.5Ghz VS 28Ghz</a:t>
            </a:r>
          </a:p>
        </p:txBody>
      </p:sp>
      <p:pic>
        <p:nvPicPr>
          <p:cNvPr id="1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60821" y="3606897"/>
            <a:ext cx="7492397" cy="5691738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약 3배 차이"/>
          <p:cNvSpPr txBox="1"/>
          <p:nvPr/>
        </p:nvSpPr>
        <p:spPr>
          <a:xfrm>
            <a:off x="20143215" y="7769233"/>
            <a:ext cx="1362010" cy="44958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130300">
              <a:lnSpc>
                <a:spcPct val="100000"/>
              </a:lnSpc>
              <a:defRPr sz="20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약 3배 차이</a:t>
            </a:r>
          </a:p>
        </p:txBody>
      </p:sp>
      <p:pic>
        <p:nvPicPr>
          <p:cNvPr id="17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3177" y="3200988"/>
            <a:ext cx="14948329" cy="6584017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출처 : 아이뉴스 24"/>
          <p:cNvSpPr txBox="1"/>
          <p:nvPr/>
        </p:nvSpPr>
        <p:spPr>
          <a:xfrm>
            <a:off x="19917280" y="11955566"/>
            <a:ext cx="2548174" cy="561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출처 : 아이뉴스 24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28GHz 활용의 한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28GHz 활용의 한계</a:t>
            </a:r>
          </a:p>
        </p:txBody>
      </p:sp>
      <p:pic>
        <p:nvPicPr>
          <p:cNvPr id="1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2147" y="5049437"/>
            <a:ext cx="17026187" cy="1318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3634" y="3163717"/>
            <a:ext cx="17026187" cy="12239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49342" y="6776911"/>
            <a:ext cx="17026187" cy="1766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05480" y="9960918"/>
            <a:ext cx="12600691" cy="6723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891745" y="8109639"/>
            <a:ext cx="7901511" cy="5081052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출처 : 아이뉴스 24"/>
          <p:cNvSpPr txBox="1"/>
          <p:nvPr/>
        </p:nvSpPr>
        <p:spPr>
          <a:xfrm>
            <a:off x="21610019" y="12748368"/>
            <a:ext cx="2548173" cy="561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출처 : 아이뉴스 24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28GHz 구축에 대한 정부 입장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28GHz 구축에 대한 정부 입장</a:t>
            </a:r>
          </a:p>
        </p:txBody>
      </p:sp>
      <p:pic>
        <p:nvPicPr>
          <p:cNvPr id="1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0048" y="3143618"/>
            <a:ext cx="12902458" cy="47156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92799" y="4260640"/>
            <a:ext cx="8230595" cy="5194720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출처 : 대한민국 정책 브리핑"/>
          <p:cNvSpPr txBox="1"/>
          <p:nvPr/>
        </p:nvSpPr>
        <p:spPr>
          <a:xfrm>
            <a:off x="19597369" y="12732341"/>
            <a:ext cx="3830809" cy="561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출처 : 대한민국 정책 브리핑</a:t>
            </a:r>
          </a:p>
        </p:txBody>
      </p:sp>
      <p:pic>
        <p:nvPicPr>
          <p:cNvPr id="19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2021" y="8500955"/>
            <a:ext cx="12818512" cy="33575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5G통신의 현실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5G통신의 현실</a:t>
            </a:r>
          </a:p>
        </p:txBody>
      </p:sp>
      <p:sp>
        <p:nvSpPr>
          <p:cNvPr id="197" name="이통 3사의 LTE보다 20배빠르다는 마케팅과는 달리 5G통신을 20배가까이 빠르게 만들기 위해선 28GHz를 사용해야 합니다.…"/>
          <p:cNvSpPr txBox="1"/>
          <p:nvPr>
            <p:ph type="body" sz="half" idx="1"/>
          </p:nvPr>
        </p:nvSpPr>
        <p:spPr>
          <a:xfrm>
            <a:off x="1219200" y="4013200"/>
            <a:ext cx="11432073" cy="8595172"/>
          </a:xfrm>
          <a:prstGeom prst="rect">
            <a:avLst/>
          </a:prstGeom>
        </p:spPr>
        <p:txBody>
          <a:bodyPr/>
          <a:lstStyle/>
          <a:p>
            <a:pPr/>
            <a:r>
              <a:t>이통 3사의 LTE보다 20배빠르다는 마케팅과는 달리 5G통신을 20배가까이 빠르게 만들기 위해선 28GHz를 사용해야 합니다.</a:t>
            </a:r>
          </a:p>
          <a:p>
            <a:pPr/>
            <a:r>
              <a:t>하지만 28GHz 주파수의 물리적인 특성 때문에 이는 현실적으로 어렵다고 생각됩니다.</a:t>
            </a:r>
          </a:p>
          <a:p>
            <a:pPr/>
            <a:r>
              <a:t>이통3사도 이를 너무나도 잘 알고 있으며 수요가 적고 비용이 많이드는 28GHz 통신을 기업이아닌 소비자에게 지원하는 것은 어렵다고 판단한 것 같습니다.</a:t>
            </a:r>
          </a:p>
        </p:txBody>
      </p:sp>
      <p:pic>
        <p:nvPicPr>
          <p:cNvPr id="19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62987" y="4151025"/>
            <a:ext cx="10787083" cy="60663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미국의 5G 서비스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미국의 5G 서비스</a:t>
            </a:r>
          </a:p>
        </p:txBody>
      </p:sp>
      <p:sp>
        <p:nvSpPr>
          <p:cNvPr id="201" name="국회 입법조사처에 따르면 미국의 경우 3대 이동통신사업자(버라이즌, T모바일, AT＆T)가 2018~2019년 밀리미터파 대역(28GHz, 39GHz)의 5G 서비스를 시작했다.…"/>
          <p:cNvSpPr txBox="1"/>
          <p:nvPr/>
        </p:nvSpPr>
        <p:spPr>
          <a:xfrm>
            <a:off x="471309" y="3232492"/>
            <a:ext cx="15557777" cy="5234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2438338">
              <a:spcBef>
                <a:spcPts val="2400"/>
              </a:spcBef>
              <a:defRPr sz="3700"/>
            </a:pPr>
            <a:r>
              <a:t>국회 입법조사처에 따르면 미국의 경우 3대 이동통신사업자(버라이즌, T모바일, AT＆T)가 2018~2019년 밀리미터파 대역(28GHz, 39GHz)의 5G 서비스를 시작했다. </a:t>
            </a:r>
          </a:p>
          <a:p>
            <a:pPr algn="l" defTabSz="2438338">
              <a:spcBef>
                <a:spcPts val="2400"/>
              </a:spcBef>
              <a:defRPr sz="3700"/>
            </a:pPr>
            <a:r>
              <a:t>특히 1위 사업자인 버라이즌은 28GHz 대역의 ‘울트라 와이드밴드(Ultra Wideband) 5G’ 서비스 지역을 꾸준히 확대한 결과, 최근에는 미국 82개 도시에서 서비스를 하고 있다고 밝혔다.</a:t>
            </a:r>
          </a:p>
          <a:p>
            <a:pPr algn="l" defTabSz="2438338">
              <a:spcBef>
                <a:spcPts val="2400"/>
              </a:spcBef>
              <a:defRPr sz="3700"/>
            </a:pPr>
            <a:r>
              <a:t>[출처: 부산일보]</a:t>
            </a:r>
          </a:p>
        </p:txBody>
      </p:sp>
      <p:pic>
        <p:nvPicPr>
          <p:cNvPr id="2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5328" y="7140664"/>
            <a:ext cx="11270780" cy="60876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